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0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4" r:id="rId10"/>
    <p:sldId id="275" r:id="rId11"/>
    <p:sldId id="291" r:id="rId12"/>
    <p:sldId id="292" r:id="rId13"/>
    <p:sldId id="293" r:id="rId14"/>
    <p:sldId id="294" r:id="rId15"/>
    <p:sldId id="295" r:id="rId16"/>
    <p:sldId id="323" r:id="rId17"/>
    <p:sldId id="322" r:id="rId18"/>
    <p:sldId id="278" r:id="rId19"/>
    <p:sldId id="27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30F"/>
    <a:srgbClr val="166F6D"/>
    <a:srgbClr val="FEC419"/>
    <a:srgbClr val="C64EF3"/>
    <a:srgbClr val="48C4E7"/>
    <a:srgbClr val="4ADC49"/>
    <a:srgbClr val="8D23BD"/>
    <a:srgbClr val="E663E0"/>
    <a:srgbClr val="2C3E35"/>
    <a:srgbClr val="6A9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3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592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1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61A53-9F52-EC4C-9508-437D143C7F12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735F3-D7B4-E647-88E3-6F050B7D4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305F3-4494-CF4E-8DB5-ACC3C62593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2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3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2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8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7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4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DD75-ACE5-A842-BEC5-31CF0798434E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C491-4ADC-3F40-A09E-01F0A41CFC6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754682" y="6627168"/>
            <a:ext cx="2389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FEC419"/>
                </a:solidFill>
              </a:rPr>
              <a:t>©</a:t>
            </a:r>
            <a:r>
              <a:rPr lang="en-US" sz="900" baseline="0" dirty="0" smtClean="0">
                <a:solidFill>
                  <a:srgbClr val="FEC419"/>
                </a:solidFill>
              </a:rPr>
              <a:t> The Daring English Teacher</a:t>
            </a:r>
            <a:endParaRPr lang="en-US" sz="900" dirty="0">
              <a:solidFill>
                <a:srgbClr val="FEC4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7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Ultra Bold"/>
          <a:ea typeface="+mj-ea"/>
          <a:cs typeface="Gill Sans Ultra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9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5869" y="427789"/>
            <a:ext cx="7239815" cy="6325936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6A94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69" y="427789"/>
            <a:ext cx="7239815" cy="632593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4606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Web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b="1" dirty="0" smtClean="0">
                <a:latin typeface="Times New Roman"/>
                <a:cs typeface="Times New Roman"/>
              </a:rPr>
              <a:t>Entire Web site</a:t>
            </a:r>
          </a:p>
          <a:p>
            <a:pPr marL="452438" indent="-452438">
              <a:buNone/>
            </a:pPr>
            <a:r>
              <a:rPr lang="en-US" sz="4800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sz="4800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Name of Site</a:t>
            </a:r>
            <a:r>
              <a:rPr lang="en-US" sz="4800" dirty="0" smtClean="0">
                <a:solidFill>
                  <a:srgbClr val="48C4E7"/>
                </a:solidFill>
                <a:latin typeface="Times New Roman"/>
                <a:cs typeface="Times New Roman"/>
              </a:rPr>
              <a:t>. Version number,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Name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of </a:t>
            </a:r>
            <a:r>
              <a:rPr lang="en-US" sz="48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sponsor or publisher. </a:t>
            </a:r>
            <a:r>
              <a:rPr lang="en-US" sz="48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resource was created. </a:t>
            </a:r>
            <a:r>
              <a:rPr lang="en-US" sz="4800" dirty="0" smtClean="0">
                <a:solidFill>
                  <a:srgbClr val="4ADC49"/>
                </a:solidFill>
                <a:latin typeface="Times New Roman"/>
                <a:cs typeface="Times New Roman"/>
              </a:rPr>
              <a:t>URL. </a:t>
            </a:r>
            <a:r>
              <a:rPr lang="en-US" sz="4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Date </a:t>
            </a:r>
            <a:r>
              <a:rPr lang="en-US" sz="48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 access.</a:t>
            </a:r>
            <a:endParaRPr lang="en-US" sz="48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48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Cite Web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Article from a Web site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“Title of Article.”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Title of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web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site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FC930F"/>
                </a:solidFill>
                <a:latin typeface="Times New Roman"/>
                <a:cs typeface="Times New Roman"/>
              </a:rPr>
              <a:t>Publisher Name,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publication date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URL.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Date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of access.</a:t>
            </a:r>
            <a:endParaRPr lang="en-US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8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Web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Article in an Online Database/ Scholarly Journal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or Editor’s last name, first name [if given]. 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“Article Title.” </a:t>
            </a:r>
            <a:r>
              <a:rPr lang="en-US" i="1" dirty="0" smtClean="0">
                <a:solidFill>
                  <a:srgbClr val="48C4E7"/>
                </a:solidFill>
                <a:latin typeface="Times New Roman"/>
                <a:cs typeface="Times New Roman"/>
              </a:rPr>
              <a:t>Title of Publication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Times New Roman"/>
                <a:cs typeface="Times New Roman"/>
              </a:rPr>
              <a:t>any volume or issue number,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year of publication. </a:t>
            </a:r>
            <a:r>
              <a:rPr lang="en-US" i="1" dirty="0" smtClean="0">
                <a:solidFill>
                  <a:srgbClr val="FC930F"/>
                </a:solidFill>
                <a:latin typeface="Times New Roman"/>
                <a:cs typeface="Times New Roman"/>
              </a:rPr>
              <a:t>Electronic Subscription Service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DOI.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5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Encyclopedia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last name, first name. [if available]  </a:t>
            </a:r>
            <a:r>
              <a:rPr lang="en-US" dirty="0" smtClean="0">
                <a:solidFill>
                  <a:srgbClr val="48C4E7"/>
                </a:solidFill>
                <a:latin typeface="Times New Roman"/>
                <a:cs typeface="Times New Roman"/>
              </a:rPr>
              <a:t>“Article Title.”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Title of Encyclopedia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Year Published. </a:t>
            </a:r>
            <a:r>
              <a:rPr lang="en-US" dirty="0" smtClean="0">
                <a:solidFill>
                  <a:srgbClr val="FF6600"/>
                </a:solidFill>
                <a:latin typeface="Times New Roman"/>
                <a:cs typeface="Times New Roman"/>
              </a:rPr>
              <a:t>Print.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Cite Print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One Author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na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me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Publisher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Two Authors</a:t>
            </a:r>
            <a:endParaRPr lang="en-US" b="1" dirty="0" smtClean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na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me and first name last name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Publisher</a:t>
            </a:r>
            <a:r>
              <a:rPr lang="en-US" dirty="0" smtClean="0">
                <a:solidFill>
                  <a:srgbClr val="4ADC49"/>
                </a:solidFill>
                <a:latin typeface="Times New Roman"/>
                <a:cs typeface="Times New Roman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452438" indent="-452438">
              <a:buNone/>
            </a:pPr>
            <a:endParaRPr lang="en-US" b="1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cs typeface="Times New Roman"/>
              </a:rPr>
              <a:t>Book with </a:t>
            </a:r>
            <a:r>
              <a:rPr lang="en-US" b="1" dirty="0" smtClean="0">
                <a:latin typeface="Times New Roman"/>
                <a:cs typeface="Times New Roman"/>
              </a:rPr>
              <a:t>Three or More Authors</a:t>
            </a:r>
            <a:endParaRPr lang="en-US" b="1" dirty="0">
              <a:latin typeface="Times New Roman"/>
              <a:cs typeface="Times New Roman"/>
            </a:endParaRPr>
          </a:p>
          <a:p>
            <a:pPr marL="452438" indent="-452438">
              <a:buNone/>
            </a:pPr>
            <a:r>
              <a:rPr lang="en-US" dirty="0">
                <a:solidFill>
                  <a:srgbClr val="E663E0"/>
                </a:solidFill>
                <a:latin typeface="Times New Roman"/>
                <a:cs typeface="Times New Roman"/>
              </a:rPr>
              <a:t>Last name, first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name, et al. </a:t>
            </a:r>
            <a:r>
              <a:rPr lang="en-US" i="1" dirty="0">
                <a:solidFill>
                  <a:srgbClr val="C64EF3"/>
                </a:solidFill>
                <a:latin typeface="Times New Roman"/>
                <a:cs typeface="Times New Roman"/>
              </a:rPr>
              <a:t>Title of Book</a:t>
            </a:r>
            <a:r>
              <a:rPr lang="en-US" dirty="0">
                <a:solidFill>
                  <a:srgbClr val="C64EF3"/>
                </a:solidFill>
                <a:latin typeface="Times New Roman"/>
                <a:cs typeface="Times New Roman"/>
              </a:rPr>
              <a:t>. </a:t>
            </a:r>
            <a:r>
              <a:rPr lang="en-US" dirty="0">
                <a:solidFill>
                  <a:srgbClr val="4ADC49"/>
                </a:solidFill>
                <a:latin typeface="Times New Roman"/>
                <a:cs typeface="Times New Roman"/>
              </a:rPr>
              <a:t>Publisher, 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r>
              <a:rPr lang="en-US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dirty="0"/>
          </a:p>
          <a:p>
            <a:pPr marL="452438" indent="-452438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2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How to Cite Print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/>
                <a:cs typeface="Times New Roman"/>
              </a:rPr>
              <a:t>Book with an Editor</a:t>
            </a:r>
          </a:p>
          <a:p>
            <a:pPr marL="452438" indent="-452438">
              <a:buNone/>
            </a:pP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Author’s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last name, first </a:t>
            </a:r>
            <a:r>
              <a:rPr lang="en-US" dirty="0" smtClean="0">
                <a:solidFill>
                  <a:srgbClr val="E663E0"/>
                </a:solidFill>
                <a:latin typeface="Times New Roman"/>
                <a:cs typeface="Times New Roman"/>
              </a:rPr>
              <a:t>name</a:t>
            </a:r>
            <a:r>
              <a:rPr lang="en-US" i="1" dirty="0" smtClean="0">
                <a:solidFill>
                  <a:srgbClr val="E663E0"/>
                </a:solidFill>
                <a:latin typeface="Times New Roman"/>
                <a:cs typeface="Times New Roman"/>
              </a:rPr>
              <a:t>. </a:t>
            </a:r>
            <a:r>
              <a:rPr lang="en-US" i="1" dirty="0" smtClean="0">
                <a:solidFill>
                  <a:srgbClr val="C64EF3"/>
                </a:solidFill>
                <a:latin typeface="Times New Roman"/>
                <a:cs typeface="Times New Roman"/>
              </a:rPr>
              <a:t>Title </a:t>
            </a:r>
            <a:r>
              <a:rPr lang="en-US" i="1" dirty="0">
                <a:solidFill>
                  <a:srgbClr val="C64EF3"/>
                </a:solidFill>
                <a:latin typeface="Times New Roman"/>
                <a:cs typeface="Times New Roman"/>
              </a:rPr>
              <a:t>of Book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.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 Edited by editor first name last name</a:t>
            </a:r>
            <a:r>
              <a:rPr lang="en-US" dirty="0" smtClean="0">
                <a:solidFill>
                  <a:srgbClr val="C64EF3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4ADC49"/>
                </a:solidFill>
                <a:latin typeface="Times New Roman"/>
                <a:cs typeface="Times New Roman"/>
              </a:rPr>
              <a:t>Publisher, 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Date published.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0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Parenthetical Citation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latin typeface="Gill Sans Ultra Bold"/>
                <a:cs typeface="Gill Sans Ultra Bold"/>
              </a:rPr>
              <a:t>parenthetical citation </a:t>
            </a:r>
            <a:r>
              <a:rPr lang="en-US" dirty="0" smtClean="0"/>
              <a:t>is a citation in the text of your writing to let your readers immediately know where you got your source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*Your parenthetical citation will be the first part of the entry from the Works Cited page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*The period goes outside of the parenthesis.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4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82000" cy="1295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MLA Citations </a:t>
            </a:r>
            <a:endParaRPr lang="en-US" dirty="0"/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380999" y="2080184"/>
            <a:ext cx="7829715" cy="2031325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Columbia University Professor Jeffrey Johnson spent seventeen years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recording the viewing habits of children in 707 families in Upstate New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York and found that the ones 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who watched one to three hours of television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each day . . . were 60% more likely to be involved in assaults and fights as 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Times New Roman" charset="0"/>
              </a:rPr>
              <a:t>those who watched less TV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(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Research on the Effects of Media Violence</a:t>
            </a:r>
            <a:r>
              <a:rPr lang="ja-JP" altLang="en-US" dirty="0" smtClean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).</a:t>
            </a:r>
          </a:p>
        </p:txBody>
      </p:sp>
      <p:sp>
        <p:nvSpPr>
          <p:cNvPr id="13318" name="Text Box 4"/>
          <p:cNvSpPr txBox="1">
            <a:spLocks noChangeArrowheads="1"/>
          </p:cNvSpPr>
          <p:nvPr/>
        </p:nvSpPr>
        <p:spPr bwMode="auto">
          <a:xfrm>
            <a:off x="914400" y="4823384"/>
            <a:ext cx="7924800" cy="1477963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 charset="0"/>
              </a:rPr>
              <a:t>Works Cited</a:t>
            </a:r>
          </a:p>
          <a:p>
            <a:pPr algn="ctr"/>
            <a:endParaRPr lang="en-US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Research on the Effects of Media Violence.</a:t>
            </a:r>
            <a:r>
              <a:rPr lang="ja-JP" altLang="en-US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 charset="0"/>
              </a:rPr>
              <a:t>Media Awareness Network.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charset="0"/>
              </a:rPr>
              <a:t>      2005. </a:t>
            </a:r>
            <a:r>
              <a:rPr lang="en-US" dirty="0" err="1" smtClean="0">
                <a:solidFill>
                  <a:srgbClr val="262626"/>
                </a:solidFill>
                <a:latin typeface="Times New Roman" charset="0"/>
              </a:rPr>
              <a:t>www.url.com</a:t>
            </a:r>
            <a:r>
              <a:rPr lang="en-US" dirty="0" smtClean="0">
                <a:solidFill>
                  <a:srgbClr val="262626"/>
                </a:solidFill>
                <a:latin typeface="Times New Roman" charset="0"/>
              </a:rPr>
              <a:t>.</a:t>
            </a:r>
            <a:r>
              <a:rPr lang="en-US" dirty="0" smtClean="0">
                <a:solidFill>
                  <a:srgbClr val="C00000"/>
                </a:solidFill>
                <a:latin typeface="Times New Roman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12 Mar. 2005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997647" y="3600692"/>
            <a:ext cx="5818954" cy="1861282"/>
            <a:chOff x="1296" y="1728"/>
            <a:chExt cx="672" cy="1104"/>
          </a:xfrm>
        </p:grpSpPr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440" y="1728"/>
              <a:ext cx="528" cy="384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H="1">
              <a:off x="1296" y="2112"/>
              <a:ext cx="384" cy="72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In 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9" y="1635176"/>
            <a:ext cx="2956560" cy="445008"/>
          </a:xfrm>
          <a:prstGeom prst="rect">
            <a:avLst/>
          </a:prstGeom>
        </p:spPr>
      </p:pic>
      <p:pic>
        <p:nvPicPr>
          <p:cNvPr id="4" name="Picture 3" descr="Works Ci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5" y="4392855"/>
            <a:ext cx="3200400" cy="4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MLA Format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 Ultra Bold"/>
                <a:cs typeface="Gill Sans Ultra Bold"/>
              </a:rPr>
              <a:t>MLA</a:t>
            </a:r>
            <a:r>
              <a:rPr lang="en-US" dirty="0" smtClean="0"/>
              <a:t> (Modern Language Association) </a:t>
            </a:r>
          </a:p>
          <a:p>
            <a:r>
              <a:rPr lang="en-US" dirty="0"/>
              <a:t>M</a:t>
            </a:r>
            <a:r>
              <a:rPr lang="en-US" dirty="0" smtClean="0"/>
              <a:t>ost commonly used to write papers and cite sources for liberal arts and humanities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33" y="4620357"/>
            <a:ext cx="6707807" cy="14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398837" y="18288"/>
            <a:ext cx="3680326" cy="32918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dirty="0">
                <a:latin typeface="Verdana" charset="0"/>
              </a:rPr>
              <a:t>Bergen Community College © 2005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Verdana" charset="0"/>
              </a:rPr>
              <a:t>Works Cited </a:t>
            </a:r>
            <a:r>
              <a:rPr lang="en-US" dirty="0" smtClean="0">
                <a:latin typeface="Verdana" charset="0"/>
              </a:rPr>
              <a:t>Entry for </a:t>
            </a:r>
            <a:r>
              <a:rPr lang="en-US" dirty="0">
                <a:latin typeface="Verdana" charset="0"/>
              </a:rPr>
              <a:t>a Book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33399" y="2057400"/>
            <a:ext cx="4327343" cy="1323439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The ideal context for identity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formation is </a:t>
            </a:r>
            <a:r>
              <a:rPr lang="ja-JP" altLang="en-US" sz="2000" dirty="0">
                <a:solidFill>
                  <a:srgbClr val="000000"/>
                </a:solidFill>
                <a:latin typeface="Times New Roman" charset="0"/>
              </a:rPr>
              <a:t>“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a supportive and 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respectful family</a:t>
            </a:r>
            <a:r>
              <a:rPr lang="ja-JP" altLang="en-US" sz="2000" dirty="0">
                <a:solidFill>
                  <a:srgbClr val="000000"/>
                </a:solidFill>
                <a:latin typeface="Times New Roman" charset="0"/>
              </a:rPr>
              <a:t>”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(Levine 169). 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00200" y="3886200"/>
            <a:ext cx="7239000" cy="1605568"/>
          </a:xfrm>
          <a:prstGeom prst="rect">
            <a:avLst/>
          </a:prstGeom>
          <a:solidFill>
            <a:srgbClr val="FFFFFF"/>
          </a:solidFill>
          <a:ln w="19050" cmpd="sng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Works Cited</a:t>
            </a:r>
          </a:p>
          <a:p>
            <a:pPr algn="ctr">
              <a:defRPr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Levine, Madeleine, Ph.D.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See No Evil: A Guide to Protecting Our </a:t>
            </a:r>
            <a:r>
              <a:rPr lang="en-US" sz="2000" i="1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	Children from </a:t>
            </a: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Media Violence.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  San 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  <a:ea typeface="+mn-ea"/>
              </a:rPr>
              <a:t>Francisco</a:t>
            </a:r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, 1998.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Times New Roman" pitchFamily="18" charset="0"/>
              <a:ea typeface="+mn-ea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57399" y="2868562"/>
            <a:ext cx="1938481" cy="1861282"/>
            <a:chOff x="1296" y="1728"/>
            <a:chExt cx="672" cy="1104"/>
          </a:xfrm>
        </p:grpSpPr>
        <p:sp>
          <p:nvSpPr>
            <p:cNvPr id="11277" name="Oval 7"/>
            <p:cNvSpPr>
              <a:spLocks noChangeArrowheads="1"/>
            </p:cNvSpPr>
            <p:nvPr/>
          </p:nvSpPr>
          <p:spPr bwMode="auto">
            <a:xfrm>
              <a:off x="1440" y="1728"/>
              <a:ext cx="528" cy="384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278" name="Line 8"/>
            <p:cNvSpPr>
              <a:spLocks noChangeShapeType="1"/>
            </p:cNvSpPr>
            <p:nvPr/>
          </p:nvSpPr>
          <p:spPr bwMode="auto">
            <a:xfrm flipH="1">
              <a:off x="1296" y="2112"/>
              <a:ext cx="384" cy="72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 descr="In 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9" y="1635176"/>
            <a:ext cx="2956560" cy="445008"/>
          </a:xfrm>
          <a:prstGeom prst="rect">
            <a:avLst/>
          </a:prstGeom>
        </p:spPr>
      </p:pic>
      <p:pic>
        <p:nvPicPr>
          <p:cNvPr id="12" name="Picture 11" descr="Works Ci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85" y="3441192"/>
            <a:ext cx="3200400" cy="4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0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Why Use MLA Format?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Gill Sans Ultra Bold"/>
                <a:cs typeface="Gill Sans Ultra Bold"/>
              </a:rPr>
              <a:t>MLA style </a:t>
            </a:r>
            <a:r>
              <a:rPr lang="en-US" dirty="0" smtClean="0"/>
              <a:t>gives writers a system for citing their sources (parenthetical citations and Works Cited pages)</a:t>
            </a:r>
          </a:p>
          <a:p>
            <a:r>
              <a:rPr lang="en-US" dirty="0" smtClean="0"/>
              <a:t>Writers who use MLA style build their 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9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Why Use MLA Format?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protects you from plagiarism accusations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65" y="2418692"/>
            <a:ext cx="7572622" cy="4240668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701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Paper Guidelines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 standard</a:t>
            </a:r>
            <a:r>
              <a:rPr lang="en-US" dirty="0"/>
              <a:t>, white 8.5 x 11-inch </a:t>
            </a:r>
            <a:r>
              <a:rPr lang="en-US" dirty="0" smtClean="0"/>
              <a:t>paper</a:t>
            </a:r>
            <a:endParaRPr lang="en-US" dirty="0"/>
          </a:p>
          <a:p>
            <a:r>
              <a:rPr lang="en-US" dirty="0"/>
              <a:t>Double-space the text of your </a:t>
            </a:r>
            <a:r>
              <a:rPr lang="en-US" dirty="0" smtClean="0"/>
              <a:t>paper</a:t>
            </a:r>
          </a:p>
          <a:p>
            <a:r>
              <a:rPr lang="en-US" dirty="0" smtClean="0"/>
              <a:t>Standard font (Times, </a:t>
            </a:r>
            <a:r>
              <a:rPr lang="en-US" dirty="0" smtClean="0"/>
              <a:t>Calibri, Arial, Cambria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12 point font</a:t>
            </a:r>
            <a:endParaRPr lang="en-US" dirty="0"/>
          </a:p>
          <a:p>
            <a:r>
              <a:rPr lang="en-US" dirty="0"/>
              <a:t>Leave only one space after periods or other punctuation marks </a:t>
            </a:r>
            <a:endParaRPr lang="en-US" dirty="0" smtClean="0"/>
          </a:p>
          <a:p>
            <a:r>
              <a:rPr lang="en-US" dirty="0"/>
              <a:t>One inch margins on all sides of your document</a:t>
            </a:r>
          </a:p>
          <a:p>
            <a:r>
              <a:rPr lang="en-US" dirty="0"/>
              <a:t>Use the tab key to indent each paragraph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9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The 1</a:t>
            </a:r>
            <a:r>
              <a:rPr lang="en-US" b="1" baseline="30000" dirty="0" smtClean="0"/>
              <a:t>st</a:t>
            </a:r>
            <a:r>
              <a:rPr lang="en-US" b="1" dirty="0" smtClean="0"/>
              <a:t> Page of the Paper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737" y="1600200"/>
            <a:ext cx="8716209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title page</a:t>
            </a:r>
            <a:endParaRPr lang="en-US" dirty="0"/>
          </a:p>
          <a:p>
            <a:r>
              <a:rPr lang="en-US" dirty="0"/>
              <a:t>In the upper left-hand corner of the first page, </a:t>
            </a:r>
            <a:r>
              <a:rPr lang="en-US" dirty="0" smtClean="0"/>
              <a:t>list: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/>
              <a:t>your </a:t>
            </a:r>
            <a:r>
              <a:rPr lang="en-US" b="1" dirty="0" smtClean="0"/>
              <a:t>name</a:t>
            </a:r>
            <a:endParaRPr lang="en-US" b="1" dirty="0"/>
          </a:p>
          <a:p>
            <a:pPr lvl="2"/>
            <a:r>
              <a:rPr lang="en-US" b="1" dirty="0" smtClean="0"/>
              <a:t>instructor's name</a:t>
            </a:r>
            <a:endParaRPr lang="en-US" b="1" dirty="0"/>
          </a:p>
          <a:p>
            <a:pPr lvl="2"/>
            <a:r>
              <a:rPr lang="en-US" b="1" dirty="0"/>
              <a:t>c</a:t>
            </a:r>
            <a:r>
              <a:rPr lang="en-US" b="1" dirty="0" smtClean="0"/>
              <a:t>ourse title</a:t>
            </a:r>
          </a:p>
          <a:p>
            <a:pPr lvl="2"/>
            <a:r>
              <a:rPr lang="en-US" b="1" dirty="0" smtClean="0"/>
              <a:t>date the assignment is due</a:t>
            </a:r>
            <a:r>
              <a:rPr lang="en-US" b="1" dirty="0"/>
              <a:t> </a:t>
            </a:r>
            <a:r>
              <a:rPr lang="en-US" b="1" dirty="0" smtClean="0"/>
              <a:t>  (day month year)</a:t>
            </a:r>
          </a:p>
          <a:p>
            <a:r>
              <a:rPr lang="en-US" dirty="0" smtClean="0"/>
              <a:t>Add a header in the upper right-hand corner of the document</a:t>
            </a:r>
          </a:p>
          <a:p>
            <a:pPr lvl="2"/>
            <a:r>
              <a:rPr lang="en-US" dirty="0" smtClean="0"/>
              <a:t>Last Name page number         </a:t>
            </a:r>
            <a:r>
              <a:rPr lang="en-US" dirty="0" smtClean="0"/>
              <a:t>			   </a:t>
            </a:r>
            <a:r>
              <a:rPr lang="en-US" dirty="0" smtClean="0"/>
              <a:t>ex: Smith 1 </a:t>
            </a:r>
          </a:p>
          <a:p>
            <a:r>
              <a:rPr lang="en-US" dirty="0" smtClean="0"/>
              <a:t>Center the title and type it in plain text</a:t>
            </a:r>
          </a:p>
          <a:p>
            <a:r>
              <a:rPr lang="en-US" dirty="0" smtClean="0"/>
              <a:t>Use italics </a:t>
            </a:r>
            <a:r>
              <a:rPr lang="en-US" dirty="0"/>
              <a:t>when referring to other works in your </a:t>
            </a: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8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1" t="1607" r="1873" b="53410"/>
          <a:stretch/>
        </p:blipFill>
        <p:spPr>
          <a:xfrm>
            <a:off x="668423" y="1677037"/>
            <a:ext cx="7686840" cy="4606123"/>
          </a:xfrm>
          <a:prstGeom prst="rect">
            <a:avLst/>
          </a:prstGeom>
          <a:ln w="38100" cmpd="sng">
            <a:solidFill>
              <a:srgbClr val="000000"/>
            </a:solidFill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sz="5400" b="1" dirty="0" smtClean="0"/>
              <a:t>First Page Example</a:t>
            </a:r>
            <a:endParaRPr 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09847" y="1492371"/>
            <a:ext cx="976953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Header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0762" y="1911684"/>
            <a:ext cx="1021412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Heading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4125306" y="3315374"/>
            <a:ext cx="562401" cy="375239"/>
          </a:xfrm>
          <a:prstGeom prst="rightArrow">
            <a:avLst/>
          </a:prstGeom>
          <a:solidFill>
            <a:srgbClr val="E663E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49897" y="2995494"/>
            <a:ext cx="1180452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Paper Title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351872" y="4142481"/>
            <a:ext cx="535390" cy="357218"/>
          </a:xfrm>
          <a:prstGeom prst="rightArrow">
            <a:avLst/>
          </a:prstGeom>
          <a:solidFill>
            <a:srgbClr val="FF66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0370" y="3496150"/>
            <a:ext cx="1296737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Indented paragraph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78310" y="4499699"/>
            <a:ext cx="976953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78310" y="3957815"/>
            <a:ext cx="1765689" cy="3693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576254" y="1677037"/>
            <a:ext cx="0" cy="78520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10735" y="1815910"/>
            <a:ext cx="1098884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9092276">
            <a:off x="2588545" y="2287619"/>
            <a:ext cx="535484" cy="321661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0261" y="5033727"/>
            <a:ext cx="1031612" cy="64633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One inch margin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27729" y="4852625"/>
            <a:ext cx="948525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 rot="7138662">
            <a:off x="7114272" y="1503167"/>
            <a:ext cx="461367" cy="299954"/>
          </a:xfrm>
          <a:prstGeom prst="rightArrow">
            <a:avLst/>
          </a:prstGeom>
          <a:solidFill>
            <a:srgbClr val="8D23BD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22" grpId="0" animBg="1"/>
      <p:bldP spid="8" grpId="0" animBg="1"/>
      <p:bldP spid="2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6200000">
            <a:off x="-2697120" y="2886078"/>
            <a:ext cx="6246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KG WhY yOu GoTtA Be So MeAn"/>
                <a:cs typeface="KG WhY yOu GoTtA Be So MeAn"/>
              </a:rPr>
              <a:t>EXAMPLE VIDEO</a:t>
            </a:r>
            <a:endParaRPr lang="en-US" sz="4400" dirty="0">
              <a:latin typeface="KG WhY yOu GoTtA Be So MeAn"/>
              <a:cs typeface="KG WhY yOu GoTtA Be So MeAn"/>
            </a:endParaRPr>
          </a:p>
        </p:txBody>
      </p:sp>
      <p:pic>
        <p:nvPicPr>
          <p:cNvPr id="4" name="MLA 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1" r="954" b="1860"/>
          <a:stretch/>
        </p:blipFill>
        <p:spPr>
          <a:xfrm>
            <a:off x="810978" y="56079"/>
            <a:ext cx="7881433" cy="6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Works Cited Page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Ultra Bold"/>
                <a:cs typeface="Gill Sans Ultra Bold"/>
              </a:rPr>
              <a:t>T</a:t>
            </a:r>
            <a:r>
              <a:rPr lang="en-US" dirty="0" smtClean="0">
                <a:latin typeface="Gill Sans Ultra Bold"/>
                <a:cs typeface="Gill Sans Ultra Bold"/>
              </a:rPr>
              <a:t>o create a Words Cited page…</a:t>
            </a:r>
          </a:p>
          <a:p>
            <a:r>
              <a:rPr lang="en-US" dirty="0" smtClean="0"/>
              <a:t>Create your Works Cited page on a new page in the same document</a:t>
            </a:r>
            <a:endParaRPr lang="en-US" dirty="0"/>
          </a:p>
          <a:p>
            <a:r>
              <a:rPr lang="en-US" dirty="0"/>
              <a:t>Label the page Works Cited </a:t>
            </a:r>
            <a:r>
              <a:rPr lang="en-US" dirty="0" smtClean="0"/>
              <a:t>in the center</a:t>
            </a:r>
          </a:p>
          <a:p>
            <a:r>
              <a:rPr lang="en-US" dirty="0" smtClean="0"/>
              <a:t>Double </a:t>
            </a:r>
            <a:r>
              <a:rPr lang="en-US" dirty="0"/>
              <a:t>space all citations, but do not skip spaces between </a:t>
            </a:r>
            <a:r>
              <a:rPr lang="en-US" dirty="0" smtClean="0"/>
              <a:t>entries</a:t>
            </a:r>
            <a:endParaRPr lang="en-US" dirty="0"/>
          </a:p>
          <a:p>
            <a:r>
              <a:rPr lang="en-US" dirty="0" smtClean="0"/>
              <a:t>Create a hanging indent for all listings</a:t>
            </a:r>
          </a:p>
          <a:p>
            <a:r>
              <a:rPr lang="en-US" dirty="0" smtClean="0"/>
              <a:t>List entries in alphabetical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4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5130</TotalTime>
  <Words>739</Words>
  <Application>Microsoft Macintosh PowerPoint</Application>
  <PresentationFormat>On-screen Show (4:3)</PresentationFormat>
  <Paragraphs>93</Paragraphs>
  <Slides>20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MLA Format</vt:lpstr>
      <vt:lpstr>Why Use MLA Format?</vt:lpstr>
      <vt:lpstr>Why Use MLA Format?</vt:lpstr>
      <vt:lpstr>Paper Guidelines</vt:lpstr>
      <vt:lpstr>The 1st Page of the Paper</vt:lpstr>
      <vt:lpstr>First Page Example</vt:lpstr>
      <vt:lpstr>PowerPoint Presentation</vt:lpstr>
      <vt:lpstr>Works Cited Page</vt:lpstr>
      <vt:lpstr>PowerPoint Presentation</vt:lpstr>
      <vt:lpstr>How to Cite Web Sources</vt:lpstr>
      <vt:lpstr>How to Cite Web Sources</vt:lpstr>
      <vt:lpstr>How to Cite Web Sources</vt:lpstr>
      <vt:lpstr>How to Cite Print Sources</vt:lpstr>
      <vt:lpstr>How to Cite Print Sources</vt:lpstr>
      <vt:lpstr>How to Cite Print Sources</vt:lpstr>
      <vt:lpstr>How to Cite Print Sources</vt:lpstr>
      <vt:lpstr>Parenthetical Citation</vt:lpstr>
      <vt:lpstr>MLA Citations </vt:lpstr>
      <vt:lpstr>Works Cited Entry for a Book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Research Writing</dc:title>
  <dc:creator>Christina Schneider</dc:creator>
  <cp:lastModifiedBy>Christina Schneider</cp:lastModifiedBy>
  <cp:revision>51</cp:revision>
  <dcterms:created xsi:type="dcterms:W3CDTF">2014-07-30T21:37:27Z</dcterms:created>
  <dcterms:modified xsi:type="dcterms:W3CDTF">2017-02-17T23:24:58Z</dcterms:modified>
</cp:coreProperties>
</file>